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oppins Light"/>
      <p:regular r:id="rId15"/>
    </p:embeddedFont>
    <p:embeddedFont>
      <p:font typeface="Poppins Light"/>
      <p:regular r:id="rId16"/>
    </p:embeddedFont>
    <p:embeddedFont>
      <p:font typeface="Poppins Light"/>
      <p:regular r:id="rId17"/>
    </p:embeddedFont>
    <p:embeddedFont>
      <p:font typeface="Poppins Light"/>
      <p:regular r:id="rId18"/>
    </p:embeddedFont>
    <p:embeddedFont>
      <p:font typeface="Roboto Light"/>
      <p:regular r:id="rId19"/>
    </p:embeddedFont>
    <p:embeddedFont>
      <p:font typeface="Roboto Light"/>
      <p:regular r:id="rId20"/>
    </p:embeddedFont>
    <p:embeddedFont>
      <p:font typeface="Roboto Light"/>
      <p:regular r:id="rId21"/>
    </p:embeddedFont>
    <p:embeddedFont>
      <p:font typeface="Roboto Ligh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wapnilGite1311/Projects/tree/main/uplfyt-chatbot"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84083"/>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E-Commerce Chatbot with Login &amp; Chat History</a:t>
            </a:r>
            <a:endParaRPr lang="en-US" sz="4450" dirty="0"/>
          </a:p>
        </p:txBody>
      </p:sp>
      <p:sp>
        <p:nvSpPr>
          <p:cNvPr id="4" name="Text 1"/>
          <p:cNvSpPr/>
          <p:nvPr/>
        </p:nvSpPr>
        <p:spPr>
          <a:xfrm>
            <a:off x="793790" y="3941802"/>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An advanced e-commerce chatbot simulation, featuring user authentication, persistent chat history, and dynamic product information retrieval. This project was developed as part of the Uplyft.ai Internship Case Study, demonstrating practical full-stack development skills.</a:t>
            </a:r>
            <a:endParaRPr lang="en-US" sz="1750" dirty="0"/>
          </a:p>
        </p:txBody>
      </p:sp>
      <p:sp>
        <p:nvSpPr>
          <p:cNvPr id="5" name="Shape 2"/>
          <p:cNvSpPr/>
          <p:nvPr/>
        </p:nvSpPr>
        <p:spPr>
          <a:xfrm>
            <a:off x="793790" y="5665470"/>
            <a:ext cx="362903" cy="362903"/>
          </a:xfrm>
          <a:prstGeom prst="roundRect">
            <a:avLst>
              <a:gd name="adj" fmla="val 25194296"/>
            </a:avLst>
          </a:prstGeom>
          <a:noFill/>
          <a:ln w="7620">
            <a:solidFill>
              <a:srgbClr val="38383C"/>
            </a:solidFill>
            <a:prstDash val="solid"/>
          </a:ln>
        </p:spPr>
      </p:sp>
      <p:pic>
        <p:nvPicPr>
          <p:cNvPr id="6" name="Image 1" descr="preencoded.png">    </p:cNvPr>
          <p:cNvPicPr>
            <a:picLocks noChangeAspect="1"/>
          </p:cNvPicPr>
          <p:nvPr/>
        </p:nvPicPr>
        <p:blipFill>
          <a:blip r:embed="rId2"/>
          <a:stretch>
            <a:fillRect/>
          </a:stretch>
        </p:blipFill>
        <p:spPr>
          <a:xfrm>
            <a:off x="801410" y="5673090"/>
            <a:ext cx="347663" cy="347663"/>
          </a:xfrm>
          <a:prstGeom prst="rect">
            <a:avLst/>
          </a:prstGeom>
        </p:spPr>
      </p:pic>
      <p:sp>
        <p:nvSpPr>
          <p:cNvPr id="7" name="Text 3"/>
          <p:cNvSpPr/>
          <p:nvPr/>
        </p:nvSpPr>
        <p:spPr>
          <a:xfrm>
            <a:off x="1270040" y="5648563"/>
            <a:ext cx="1960959" cy="396835"/>
          </a:xfrm>
          <a:prstGeom prst="rect">
            <a:avLst/>
          </a:prstGeom>
          <a:noFill/>
          <a:ln/>
        </p:spPr>
        <p:txBody>
          <a:bodyPr wrap="none" lIns="0" tIns="0" rIns="0" bIns="0" rtlCol="0" anchor="t"/>
          <a:lstStyle/>
          <a:p>
            <a:pPr algn="l" indent="0" marL="0">
              <a:lnSpc>
                <a:spcPts val="3100"/>
              </a:lnSpc>
              <a:buNone/>
            </a:pPr>
            <a:r>
              <a:rPr lang="en-US" sz="2200" b="1" dirty="0">
                <a:solidFill>
                  <a:srgbClr val="E5E0DF"/>
                </a:solidFill>
                <a:latin typeface="Roboto Bold" pitchFamily="34" charset="0"/>
                <a:ea typeface="Roboto Bold" pitchFamily="34" charset="-122"/>
                <a:cs typeface="Roboto Bold" pitchFamily="34" charset="-120"/>
              </a:rPr>
              <a:t>by Swapnil Gite</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47173"/>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Project Overview &amp; Problem Statement</a:t>
            </a:r>
            <a:endParaRPr lang="en-US" sz="4450" dirty="0"/>
          </a:p>
        </p:txBody>
      </p:sp>
      <p:sp>
        <p:nvSpPr>
          <p:cNvPr id="4" name="Text 1"/>
          <p:cNvSpPr/>
          <p:nvPr/>
        </p:nvSpPr>
        <p:spPr>
          <a:xfrm>
            <a:off x="793790" y="3904893"/>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The core problem addressed by this project is the simulation of a smart e-commerce chatbot designed to enhance user experience by providing product search capabilities, personalized activity tracking, and seamless retention of conversation history across multiple sessions. This initiative aimed to create a robust and user-centric solution for the Uplyft.ai Internship Case Study in June 2025.</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34616" y="577215"/>
            <a:ext cx="6959322" cy="656034"/>
          </a:xfrm>
          <a:prstGeom prst="rect">
            <a:avLst/>
          </a:prstGeom>
          <a:noFill/>
          <a:ln/>
        </p:spPr>
        <p:txBody>
          <a:bodyPr wrap="none" lIns="0" tIns="0" rIns="0" bIns="0" rtlCol="0" anchor="t"/>
          <a:lstStyle/>
          <a:p>
            <a:pPr algn="l" indent="0" marL="0">
              <a:lnSpc>
                <a:spcPts val="5150"/>
              </a:lnSpc>
              <a:buNone/>
            </a:pPr>
            <a:r>
              <a:rPr lang="en-US" sz="4100" dirty="0">
                <a:solidFill>
                  <a:srgbClr val="F2F2F3"/>
                </a:solidFill>
                <a:latin typeface="Poppins Light" pitchFamily="34" charset="0"/>
                <a:ea typeface="Poppins Light" pitchFamily="34" charset="-122"/>
                <a:cs typeface="Poppins Light" pitchFamily="34" charset="-120"/>
              </a:rPr>
              <a:t>Key Features Implemented</a:t>
            </a:r>
            <a:endParaRPr lang="en-US" sz="4100" dirty="0"/>
          </a:p>
        </p:txBody>
      </p:sp>
      <p:sp>
        <p:nvSpPr>
          <p:cNvPr id="3" name="Shape 1"/>
          <p:cNvSpPr/>
          <p:nvPr/>
        </p:nvSpPr>
        <p:spPr>
          <a:xfrm>
            <a:off x="734616" y="1653064"/>
            <a:ext cx="472202" cy="472202"/>
          </a:xfrm>
          <a:prstGeom prst="roundRect">
            <a:avLst>
              <a:gd name="adj" fmla="val 18671"/>
            </a:avLst>
          </a:prstGeom>
          <a:solidFill>
            <a:srgbClr val="3D3D42"/>
          </a:solidFill>
          <a:ln w="7620">
            <a:solidFill>
              <a:srgbClr val="56565B"/>
            </a:solidFill>
            <a:prstDash val="solid"/>
          </a:ln>
        </p:spPr>
      </p:sp>
      <p:sp>
        <p:nvSpPr>
          <p:cNvPr id="4" name="Text 2"/>
          <p:cNvSpPr/>
          <p:nvPr/>
        </p:nvSpPr>
        <p:spPr>
          <a:xfrm>
            <a:off x="1416725" y="1725216"/>
            <a:ext cx="2623899" cy="328017"/>
          </a:xfrm>
          <a:prstGeom prst="rect">
            <a:avLst/>
          </a:prstGeom>
          <a:noFill/>
          <a:ln/>
        </p:spPr>
        <p:txBody>
          <a:bodyPr wrap="none" lIns="0" tIns="0" rIns="0" bIns="0" rtlCol="0" anchor="t"/>
          <a:lstStyle/>
          <a:p>
            <a:pPr algn="l" indent="0" marL="0">
              <a:lnSpc>
                <a:spcPts val="2550"/>
              </a:lnSpc>
              <a:buNone/>
            </a:pPr>
            <a:r>
              <a:rPr lang="en-US" sz="2050" dirty="0">
                <a:solidFill>
                  <a:srgbClr val="E5E0DF"/>
                </a:solidFill>
                <a:latin typeface="Poppins Light" pitchFamily="34" charset="0"/>
                <a:ea typeface="Poppins Light" pitchFamily="34" charset="-122"/>
                <a:cs typeface="Poppins Light" pitchFamily="34" charset="-120"/>
              </a:rPr>
              <a:t>User Authentication</a:t>
            </a:r>
            <a:endParaRPr lang="en-US" sz="2050" dirty="0"/>
          </a:p>
        </p:txBody>
      </p:sp>
      <p:sp>
        <p:nvSpPr>
          <p:cNvPr id="5" name="Text 3"/>
          <p:cNvSpPr/>
          <p:nvPr/>
        </p:nvSpPr>
        <p:spPr>
          <a:xfrm>
            <a:off x="1416725" y="2179082"/>
            <a:ext cx="12479060" cy="335756"/>
          </a:xfrm>
          <a:prstGeom prst="rect">
            <a:avLst/>
          </a:prstGeom>
          <a:noFill/>
          <a:ln/>
        </p:spPr>
        <p:txBody>
          <a:bodyPr wrap="none" lIns="0" tIns="0" rIns="0" bIns="0" rtlCol="0" anchor="t"/>
          <a:lstStyle/>
          <a:p>
            <a:pPr algn="l" indent="0" marL="0">
              <a:lnSpc>
                <a:spcPts val="2600"/>
              </a:lnSpc>
              <a:buNone/>
            </a:pPr>
            <a:r>
              <a:rPr lang="en-US" sz="1650" dirty="0">
                <a:solidFill>
                  <a:srgbClr val="E5E0DF"/>
                </a:solidFill>
                <a:latin typeface="Roboto Light" pitchFamily="34" charset="0"/>
                <a:ea typeface="Roboto Light" pitchFamily="34" charset="-122"/>
                <a:cs typeface="Roboto Light" pitchFamily="34" charset="-120"/>
              </a:rPr>
              <a:t>Implemented a secure login and logout system for static users.</a:t>
            </a:r>
            <a:endParaRPr lang="en-US" sz="1650" dirty="0"/>
          </a:p>
        </p:txBody>
      </p:sp>
      <p:sp>
        <p:nvSpPr>
          <p:cNvPr id="6" name="Shape 4"/>
          <p:cNvSpPr/>
          <p:nvPr/>
        </p:nvSpPr>
        <p:spPr>
          <a:xfrm>
            <a:off x="734616" y="2934653"/>
            <a:ext cx="472202" cy="472202"/>
          </a:xfrm>
          <a:prstGeom prst="roundRect">
            <a:avLst>
              <a:gd name="adj" fmla="val 18671"/>
            </a:avLst>
          </a:prstGeom>
          <a:solidFill>
            <a:srgbClr val="3D3D42"/>
          </a:solidFill>
          <a:ln w="7620">
            <a:solidFill>
              <a:srgbClr val="56565B"/>
            </a:solidFill>
            <a:prstDash val="solid"/>
          </a:ln>
        </p:spPr>
      </p:sp>
      <p:sp>
        <p:nvSpPr>
          <p:cNvPr id="7" name="Text 5"/>
          <p:cNvSpPr/>
          <p:nvPr/>
        </p:nvSpPr>
        <p:spPr>
          <a:xfrm>
            <a:off x="1416725" y="3006804"/>
            <a:ext cx="2623899" cy="328017"/>
          </a:xfrm>
          <a:prstGeom prst="rect">
            <a:avLst/>
          </a:prstGeom>
          <a:noFill/>
          <a:ln/>
        </p:spPr>
        <p:txBody>
          <a:bodyPr wrap="none" lIns="0" tIns="0" rIns="0" bIns="0" rtlCol="0" anchor="t"/>
          <a:lstStyle/>
          <a:p>
            <a:pPr algn="l" indent="0" marL="0">
              <a:lnSpc>
                <a:spcPts val="2550"/>
              </a:lnSpc>
              <a:buNone/>
            </a:pPr>
            <a:r>
              <a:rPr lang="en-US" sz="2050" dirty="0">
                <a:solidFill>
                  <a:srgbClr val="E5E0DF"/>
                </a:solidFill>
                <a:latin typeface="Poppins Light" pitchFamily="34" charset="0"/>
                <a:ea typeface="Poppins Light" pitchFamily="34" charset="-122"/>
                <a:cs typeface="Poppins Light" pitchFamily="34" charset="-120"/>
              </a:rPr>
              <a:t>Product Search</a:t>
            </a:r>
            <a:endParaRPr lang="en-US" sz="2050" dirty="0"/>
          </a:p>
        </p:txBody>
      </p:sp>
      <p:sp>
        <p:nvSpPr>
          <p:cNvPr id="8" name="Text 6"/>
          <p:cNvSpPr/>
          <p:nvPr/>
        </p:nvSpPr>
        <p:spPr>
          <a:xfrm>
            <a:off x="1416725" y="3460671"/>
            <a:ext cx="12479060" cy="343376"/>
          </a:xfrm>
          <a:prstGeom prst="rect">
            <a:avLst/>
          </a:prstGeom>
          <a:noFill/>
          <a:ln/>
        </p:spPr>
        <p:txBody>
          <a:bodyPr wrap="none" lIns="0" tIns="0" rIns="0" bIns="0" rtlCol="0" anchor="t"/>
          <a:lstStyle/>
          <a:p>
            <a:pPr algn="l" indent="0" marL="0">
              <a:lnSpc>
                <a:spcPts val="2600"/>
              </a:lnSpc>
              <a:buNone/>
            </a:pPr>
            <a:r>
              <a:rPr lang="en-US" sz="1650" dirty="0">
                <a:solidFill>
                  <a:srgbClr val="E5E0DF"/>
                </a:solidFill>
                <a:latin typeface="Roboto Light" pitchFamily="34" charset="0"/>
                <a:ea typeface="Roboto Light" pitchFamily="34" charset="-122"/>
                <a:cs typeface="Roboto Light" pitchFamily="34" charset="-120"/>
              </a:rPr>
              <a:t>Chatbot returns detailed product information from a </a:t>
            </a:r>
            <a:pPr algn="l" indent="0" marL="0">
              <a:lnSpc>
                <a:spcPts val="2600"/>
              </a:lnSpc>
              <a:buNone/>
            </a:pPr>
            <a:r>
              <a:rPr lang="en-US" sz="1650" dirty="0">
                <a:solidFill>
                  <a:srgbClr val="E5E0DF"/>
                </a:solidFill>
                <a:highlight>
                  <a:srgbClr val="252528"/>
                </a:highlight>
                <a:latin typeface="Consolas" pitchFamily="34" charset="0"/>
                <a:ea typeface="Consolas" pitchFamily="34" charset="-122"/>
                <a:cs typeface="Consolas" pitchFamily="34" charset="-120"/>
              </a:rPr>
              <a:t>products.json</a:t>
            </a:r>
            <a:pPr algn="l" indent="0" marL="0">
              <a:lnSpc>
                <a:spcPts val="2600"/>
              </a:lnSpc>
              <a:buNone/>
            </a:pPr>
            <a:r>
              <a:rPr lang="en-US" sz="1650" dirty="0">
                <a:solidFill>
                  <a:srgbClr val="E5E0DF"/>
                </a:solidFill>
                <a:latin typeface="Roboto Light" pitchFamily="34" charset="0"/>
                <a:ea typeface="Roboto Light" pitchFamily="34" charset="-122"/>
                <a:cs typeface="Roboto Light" pitchFamily="34" charset="-120"/>
              </a:rPr>
              <a:t> file.</a:t>
            </a:r>
            <a:endParaRPr lang="en-US" sz="1650" dirty="0"/>
          </a:p>
        </p:txBody>
      </p:sp>
      <p:sp>
        <p:nvSpPr>
          <p:cNvPr id="9" name="Shape 7"/>
          <p:cNvSpPr/>
          <p:nvPr/>
        </p:nvSpPr>
        <p:spPr>
          <a:xfrm>
            <a:off x="734616" y="4223861"/>
            <a:ext cx="472202" cy="472202"/>
          </a:xfrm>
          <a:prstGeom prst="roundRect">
            <a:avLst>
              <a:gd name="adj" fmla="val 18671"/>
            </a:avLst>
          </a:prstGeom>
          <a:solidFill>
            <a:srgbClr val="3D3D42"/>
          </a:solidFill>
          <a:ln w="7620">
            <a:solidFill>
              <a:srgbClr val="56565B"/>
            </a:solidFill>
            <a:prstDash val="solid"/>
          </a:ln>
        </p:spPr>
      </p:sp>
      <p:sp>
        <p:nvSpPr>
          <p:cNvPr id="10" name="Text 8"/>
          <p:cNvSpPr/>
          <p:nvPr/>
        </p:nvSpPr>
        <p:spPr>
          <a:xfrm>
            <a:off x="1416725" y="4296013"/>
            <a:ext cx="2903696" cy="328017"/>
          </a:xfrm>
          <a:prstGeom prst="rect">
            <a:avLst/>
          </a:prstGeom>
          <a:noFill/>
          <a:ln/>
        </p:spPr>
        <p:txBody>
          <a:bodyPr wrap="none" lIns="0" tIns="0" rIns="0" bIns="0" rtlCol="0" anchor="t"/>
          <a:lstStyle/>
          <a:p>
            <a:pPr algn="l" indent="0" marL="0">
              <a:lnSpc>
                <a:spcPts val="2550"/>
              </a:lnSpc>
              <a:buNone/>
            </a:pPr>
            <a:r>
              <a:rPr lang="en-US" sz="2050" dirty="0">
                <a:solidFill>
                  <a:srgbClr val="E5E0DF"/>
                </a:solidFill>
                <a:latin typeface="Poppins Light" pitchFamily="34" charset="0"/>
                <a:ea typeface="Poppins Light" pitchFamily="34" charset="-122"/>
                <a:cs typeface="Poppins Light" pitchFamily="34" charset="-120"/>
              </a:rPr>
              <a:t>Persistent Chat History</a:t>
            </a:r>
            <a:endParaRPr lang="en-US" sz="2050" dirty="0"/>
          </a:p>
        </p:txBody>
      </p:sp>
      <p:sp>
        <p:nvSpPr>
          <p:cNvPr id="11" name="Text 9"/>
          <p:cNvSpPr/>
          <p:nvPr/>
        </p:nvSpPr>
        <p:spPr>
          <a:xfrm>
            <a:off x="1416725" y="4749879"/>
            <a:ext cx="12479060" cy="343376"/>
          </a:xfrm>
          <a:prstGeom prst="rect">
            <a:avLst/>
          </a:prstGeom>
          <a:noFill/>
          <a:ln/>
        </p:spPr>
        <p:txBody>
          <a:bodyPr wrap="none" lIns="0" tIns="0" rIns="0" bIns="0" rtlCol="0" anchor="t"/>
          <a:lstStyle/>
          <a:p>
            <a:pPr algn="l" indent="0" marL="0">
              <a:lnSpc>
                <a:spcPts val="2600"/>
              </a:lnSpc>
              <a:buNone/>
            </a:pPr>
            <a:r>
              <a:rPr lang="en-US" sz="1650" dirty="0">
                <a:solidFill>
                  <a:srgbClr val="E5E0DF"/>
                </a:solidFill>
                <a:latin typeface="Roboto Light" pitchFamily="34" charset="0"/>
                <a:ea typeface="Roboto Light" pitchFamily="34" charset="-122"/>
                <a:cs typeface="Roboto Light" pitchFamily="34" charset="-120"/>
              </a:rPr>
              <a:t>Individual chat histories are stored in </a:t>
            </a:r>
            <a:pPr algn="l" indent="0" marL="0">
              <a:lnSpc>
                <a:spcPts val="2600"/>
              </a:lnSpc>
              <a:buNone/>
            </a:pPr>
            <a:r>
              <a:rPr lang="en-US" sz="1650" dirty="0">
                <a:solidFill>
                  <a:srgbClr val="E5E0DF"/>
                </a:solidFill>
                <a:highlight>
                  <a:srgbClr val="252528"/>
                </a:highlight>
                <a:latin typeface="Consolas" pitchFamily="34" charset="0"/>
                <a:ea typeface="Consolas" pitchFamily="34" charset="-122"/>
                <a:cs typeface="Consolas" pitchFamily="34" charset="-120"/>
              </a:rPr>
              <a:t>chat_history.json</a:t>
            </a:r>
            <a:pPr algn="l" indent="0" marL="0">
              <a:lnSpc>
                <a:spcPts val="2600"/>
              </a:lnSpc>
              <a:buNone/>
            </a:pPr>
            <a:r>
              <a:rPr lang="en-US" sz="1650" dirty="0">
                <a:solidFill>
                  <a:srgbClr val="E5E0DF"/>
                </a:solidFill>
                <a:latin typeface="Roboto Light" pitchFamily="34" charset="0"/>
                <a:ea typeface="Roboto Light" pitchFamily="34" charset="-122"/>
                <a:cs typeface="Roboto Light" pitchFamily="34" charset="-120"/>
              </a:rPr>
              <a:t> and auto-loaded upon user login.</a:t>
            </a:r>
            <a:endParaRPr lang="en-US" sz="1650" dirty="0"/>
          </a:p>
        </p:txBody>
      </p:sp>
      <p:sp>
        <p:nvSpPr>
          <p:cNvPr id="12" name="Shape 10"/>
          <p:cNvSpPr/>
          <p:nvPr/>
        </p:nvSpPr>
        <p:spPr>
          <a:xfrm>
            <a:off x="734616" y="5513070"/>
            <a:ext cx="472202" cy="472202"/>
          </a:xfrm>
          <a:prstGeom prst="roundRect">
            <a:avLst>
              <a:gd name="adj" fmla="val 18671"/>
            </a:avLst>
          </a:prstGeom>
          <a:solidFill>
            <a:srgbClr val="3D3D42"/>
          </a:solidFill>
          <a:ln w="7620">
            <a:solidFill>
              <a:srgbClr val="56565B"/>
            </a:solidFill>
            <a:prstDash val="solid"/>
          </a:ln>
        </p:spPr>
      </p:sp>
      <p:sp>
        <p:nvSpPr>
          <p:cNvPr id="13" name="Text 11"/>
          <p:cNvSpPr/>
          <p:nvPr/>
        </p:nvSpPr>
        <p:spPr>
          <a:xfrm>
            <a:off x="1416725" y="5585222"/>
            <a:ext cx="3032403" cy="328017"/>
          </a:xfrm>
          <a:prstGeom prst="rect">
            <a:avLst/>
          </a:prstGeom>
          <a:noFill/>
          <a:ln/>
        </p:spPr>
        <p:txBody>
          <a:bodyPr wrap="none" lIns="0" tIns="0" rIns="0" bIns="0" rtlCol="0" anchor="t"/>
          <a:lstStyle/>
          <a:p>
            <a:pPr algn="l" indent="0" marL="0">
              <a:lnSpc>
                <a:spcPts val="2550"/>
              </a:lnSpc>
              <a:buNone/>
            </a:pPr>
            <a:r>
              <a:rPr lang="en-US" sz="2050" dirty="0">
                <a:solidFill>
                  <a:srgbClr val="E5E0DF"/>
                </a:solidFill>
                <a:latin typeface="Poppins Light" pitchFamily="34" charset="0"/>
                <a:ea typeface="Poppins Light" pitchFamily="34" charset="-122"/>
                <a:cs typeface="Poppins Light" pitchFamily="34" charset="-120"/>
              </a:rPr>
              <a:t>Separated Architecture</a:t>
            </a:r>
            <a:endParaRPr lang="en-US" sz="2050" dirty="0"/>
          </a:p>
        </p:txBody>
      </p:sp>
      <p:sp>
        <p:nvSpPr>
          <p:cNvPr id="14" name="Text 12"/>
          <p:cNvSpPr/>
          <p:nvPr/>
        </p:nvSpPr>
        <p:spPr>
          <a:xfrm>
            <a:off x="1416725" y="6039088"/>
            <a:ext cx="12479060" cy="335756"/>
          </a:xfrm>
          <a:prstGeom prst="rect">
            <a:avLst/>
          </a:prstGeom>
          <a:noFill/>
          <a:ln/>
        </p:spPr>
        <p:txBody>
          <a:bodyPr wrap="none" lIns="0" tIns="0" rIns="0" bIns="0" rtlCol="0" anchor="t"/>
          <a:lstStyle/>
          <a:p>
            <a:pPr algn="l" indent="0" marL="0">
              <a:lnSpc>
                <a:spcPts val="2600"/>
              </a:lnSpc>
              <a:buNone/>
            </a:pPr>
            <a:r>
              <a:rPr lang="en-US" sz="1650" dirty="0">
                <a:solidFill>
                  <a:srgbClr val="E5E0DF"/>
                </a:solidFill>
                <a:latin typeface="Roboto Light" pitchFamily="34" charset="0"/>
                <a:ea typeface="Roboto Light" pitchFamily="34" charset="-122"/>
                <a:cs typeface="Roboto Light" pitchFamily="34" charset="-120"/>
              </a:rPr>
              <a:t>Frontend and backend are designed as distinct, decoupled modules.</a:t>
            </a:r>
            <a:endParaRPr lang="en-US" sz="1650" dirty="0"/>
          </a:p>
        </p:txBody>
      </p:sp>
      <p:sp>
        <p:nvSpPr>
          <p:cNvPr id="15" name="Shape 13"/>
          <p:cNvSpPr/>
          <p:nvPr/>
        </p:nvSpPr>
        <p:spPr>
          <a:xfrm>
            <a:off x="734616" y="6794659"/>
            <a:ext cx="472202" cy="472202"/>
          </a:xfrm>
          <a:prstGeom prst="roundRect">
            <a:avLst>
              <a:gd name="adj" fmla="val 18671"/>
            </a:avLst>
          </a:prstGeom>
          <a:solidFill>
            <a:srgbClr val="3D3D42"/>
          </a:solidFill>
          <a:ln w="7620">
            <a:solidFill>
              <a:srgbClr val="56565B"/>
            </a:solidFill>
            <a:prstDash val="solid"/>
          </a:ln>
        </p:spPr>
      </p:sp>
      <p:sp>
        <p:nvSpPr>
          <p:cNvPr id="16" name="Text 14"/>
          <p:cNvSpPr/>
          <p:nvPr/>
        </p:nvSpPr>
        <p:spPr>
          <a:xfrm>
            <a:off x="1416725" y="6866811"/>
            <a:ext cx="2623899" cy="328017"/>
          </a:xfrm>
          <a:prstGeom prst="rect">
            <a:avLst/>
          </a:prstGeom>
          <a:noFill/>
          <a:ln/>
        </p:spPr>
        <p:txBody>
          <a:bodyPr wrap="none" lIns="0" tIns="0" rIns="0" bIns="0" rtlCol="0" anchor="t"/>
          <a:lstStyle/>
          <a:p>
            <a:pPr algn="l" indent="0" marL="0">
              <a:lnSpc>
                <a:spcPts val="2550"/>
              </a:lnSpc>
              <a:buNone/>
            </a:pPr>
            <a:r>
              <a:rPr lang="en-US" sz="2050" dirty="0">
                <a:solidFill>
                  <a:srgbClr val="E5E0DF"/>
                </a:solidFill>
                <a:latin typeface="Poppins Light" pitchFamily="34" charset="0"/>
                <a:ea typeface="Poppins Light" pitchFamily="34" charset="-122"/>
                <a:cs typeface="Poppins Light" pitchFamily="34" charset="-120"/>
              </a:rPr>
              <a:t>Local Hosting</a:t>
            </a:r>
            <a:endParaRPr lang="en-US" sz="2050" dirty="0"/>
          </a:p>
        </p:txBody>
      </p:sp>
      <p:sp>
        <p:nvSpPr>
          <p:cNvPr id="17" name="Text 15"/>
          <p:cNvSpPr/>
          <p:nvPr/>
        </p:nvSpPr>
        <p:spPr>
          <a:xfrm>
            <a:off x="1416725" y="7320677"/>
            <a:ext cx="12479060" cy="335756"/>
          </a:xfrm>
          <a:prstGeom prst="rect">
            <a:avLst/>
          </a:prstGeom>
          <a:noFill/>
          <a:ln/>
        </p:spPr>
        <p:txBody>
          <a:bodyPr wrap="none" lIns="0" tIns="0" rIns="0" bIns="0" rtlCol="0" anchor="t"/>
          <a:lstStyle/>
          <a:p>
            <a:pPr algn="l" indent="0" marL="0">
              <a:lnSpc>
                <a:spcPts val="2600"/>
              </a:lnSpc>
              <a:buNone/>
            </a:pPr>
            <a:r>
              <a:rPr lang="en-US" sz="1650" dirty="0">
                <a:solidFill>
                  <a:srgbClr val="E5E0DF"/>
                </a:solidFill>
                <a:latin typeface="Roboto Light" pitchFamily="34" charset="0"/>
                <a:ea typeface="Roboto Light" pitchFamily="34" charset="-122"/>
                <a:cs typeface="Roboto Light" pitchFamily="34" charset="-120"/>
              </a:rPr>
              <a:t>Project is hosted locally via a Flask backend for easy deployment.</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66115" y="457438"/>
            <a:ext cx="4140875" cy="517565"/>
          </a:xfrm>
          <a:prstGeom prst="rect">
            <a:avLst/>
          </a:prstGeom>
          <a:noFill/>
          <a:ln/>
        </p:spPr>
        <p:txBody>
          <a:bodyPr wrap="none" lIns="0" tIns="0" rIns="0" bIns="0" rtlCol="0" anchor="t"/>
          <a:lstStyle/>
          <a:p>
            <a:pPr algn="l" indent="0" marL="0">
              <a:lnSpc>
                <a:spcPts val="4050"/>
              </a:lnSpc>
              <a:buNone/>
            </a:pPr>
            <a:r>
              <a:rPr lang="en-US" sz="3250" dirty="0">
                <a:solidFill>
                  <a:srgbClr val="F2F2F3"/>
                </a:solidFill>
                <a:latin typeface="Poppins Light" pitchFamily="34" charset="0"/>
                <a:ea typeface="Poppins Light" pitchFamily="34" charset="-122"/>
                <a:cs typeface="Poppins Light" pitchFamily="34" charset="-120"/>
              </a:rPr>
              <a:t>Technology Stack</a:t>
            </a:r>
            <a:endParaRPr lang="en-US" sz="3250" dirty="0"/>
          </a:p>
        </p:txBody>
      </p:sp>
      <p:pic>
        <p:nvPicPr>
          <p:cNvPr id="4" name="Image 1" descr="preencoded.png">    </p:cNvPr>
          <p:cNvPicPr>
            <a:picLocks noChangeAspect="1"/>
          </p:cNvPicPr>
          <p:nvPr/>
        </p:nvPicPr>
        <p:blipFill>
          <a:blip r:embed="rId2"/>
          <a:stretch>
            <a:fillRect/>
          </a:stretch>
        </p:blipFill>
        <p:spPr>
          <a:xfrm>
            <a:off x="6066115" y="1223367"/>
            <a:ext cx="496848" cy="496848"/>
          </a:xfrm>
          <a:prstGeom prst="rect">
            <a:avLst/>
          </a:prstGeom>
        </p:spPr>
      </p:pic>
      <p:sp>
        <p:nvSpPr>
          <p:cNvPr id="5" name="Text 1"/>
          <p:cNvSpPr/>
          <p:nvPr/>
        </p:nvSpPr>
        <p:spPr>
          <a:xfrm>
            <a:off x="6066115" y="1927146"/>
            <a:ext cx="2070378" cy="258723"/>
          </a:xfrm>
          <a:prstGeom prst="rect">
            <a:avLst/>
          </a:prstGeom>
          <a:noFill/>
          <a:ln/>
        </p:spPr>
        <p:txBody>
          <a:bodyPr wrap="none" lIns="0" tIns="0" rIns="0" bIns="0" rtlCol="0" anchor="t"/>
          <a:lstStyle/>
          <a:p>
            <a:pPr algn="l" indent="0" marL="0">
              <a:lnSpc>
                <a:spcPts val="2000"/>
              </a:lnSpc>
              <a:buNone/>
            </a:pPr>
            <a:r>
              <a:rPr lang="en-US" sz="1600" dirty="0">
                <a:solidFill>
                  <a:srgbClr val="E5E0DF"/>
                </a:solidFill>
                <a:latin typeface="Poppins Light" pitchFamily="34" charset="0"/>
                <a:ea typeface="Poppins Light" pitchFamily="34" charset="-122"/>
                <a:cs typeface="Poppins Light" pitchFamily="34" charset="-120"/>
              </a:rPr>
              <a:t>Frontend</a:t>
            </a:r>
            <a:endParaRPr lang="en-US" sz="1600" dirty="0"/>
          </a:p>
        </p:txBody>
      </p:sp>
      <p:sp>
        <p:nvSpPr>
          <p:cNvPr id="6" name="Text 2"/>
          <p:cNvSpPr/>
          <p:nvPr/>
        </p:nvSpPr>
        <p:spPr>
          <a:xfrm>
            <a:off x="6066115" y="2285167"/>
            <a:ext cx="7984569" cy="264914"/>
          </a:xfrm>
          <a:prstGeom prst="rect">
            <a:avLst/>
          </a:prstGeom>
          <a:noFill/>
          <a:ln/>
        </p:spPr>
        <p:txBody>
          <a:bodyPr wrap="none" lIns="0" tIns="0" rIns="0" bIns="0" rtlCol="0" anchor="t"/>
          <a:lstStyle/>
          <a:p>
            <a:pPr algn="l" indent="0" marL="0">
              <a:lnSpc>
                <a:spcPts val="2050"/>
              </a:lnSpc>
              <a:buNone/>
            </a:pPr>
            <a:r>
              <a:rPr lang="en-US" sz="1300" dirty="0">
                <a:solidFill>
                  <a:srgbClr val="E5E0DF"/>
                </a:solidFill>
                <a:latin typeface="Roboto Light" pitchFamily="34" charset="0"/>
                <a:ea typeface="Roboto Light" pitchFamily="34" charset="-122"/>
                <a:cs typeface="Roboto Light" pitchFamily="34" charset="-120"/>
              </a:rPr>
              <a:t>HTML, CSS, JavaScript for a responsive and intuitive user interface.</a:t>
            </a:r>
            <a:endParaRPr lang="en-US" sz="1300" dirty="0"/>
          </a:p>
        </p:txBody>
      </p:sp>
      <p:pic>
        <p:nvPicPr>
          <p:cNvPr id="7" name="Image 2" descr="preencoded.png">    </p:cNvPr>
          <p:cNvPicPr>
            <a:picLocks noChangeAspect="1"/>
          </p:cNvPicPr>
          <p:nvPr/>
        </p:nvPicPr>
        <p:blipFill>
          <a:blip r:embed="rId3"/>
          <a:stretch>
            <a:fillRect/>
          </a:stretch>
        </p:blipFill>
        <p:spPr>
          <a:xfrm>
            <a:off x="6066115" y="2964061"/>
            <a:ext cx="496848" cy="496848"/>
          </a:xfrm>
          <a:prstGeom prst="rect">
            <a:avLst/>
          </a:prstGeom>
        </p:spPr>
      </p:pic>
      <p:sp>
        <p:nvSpPr>
          <p:cNvPr id="8" name="Text 3"/>
          <p:cNvSpPr/>
          <p:nvPr/>
        </p:nvSpPr>
        <p:spPr>
          <a:xfrm>
            <a:off x="6066115" y="3667839"/>
            <a:ext cx="2070378" cy="258723"/>
          </a:xfrm>
          <a:prstGeom prst="rect">
            <a:avLst/>
          </a:prstGeom>
          <a:noFill/>
          <a:ln/>
        </p:spPr>
        <p:txBody>
          <a:bodyPr wrap="none" lIns="0" tIns="0" rIns="0" bIns="0" rtlCol="0" anchor="t"/>
          <a:lstStyle/>
          <a:p>
            <a:pPr algn="l" indent="0" marL="0">
              <a:lnSpc>
                <a:spcPts val="2000"/>
              </a:lnSpc>
              <a:buNone/>
            </a:pPr>
            <a:r>
              <a:rPr lang="en-US" sz="1600" dirty="0">
                <a:solidFill>
                  <a:srgbClr val="E5E0DF"/>
                </a:solidFill>
                <a:latin typeface="Poppins Light" pitchFamily="34" charset="0"/>
                <a:ea typeface="Poppins Light" pitchFamily="34" charset="-122"/>
                <a:cs typeface="Poppins Light" pitchFamily="34" charset="-120"/>
              </a:rPr>
              <a:t>Backend</a:t>
            </a:r>
            <a:endParaRPr lang="en-US" sz="1600" dirty="0"/>
          </a:p>
        </p:txBody>
      </p:sp>
      <p:sp>
        <p:nvSpPr>
          <p:cNvPr id="9" name="Text 4"/>
          <p:cNvSpPr/>
          <p:nvPr/>
        </p:nvSpPr>
        <p:spPr>
          <a:xfrm>
            <a:off x="6066115" y="4025860"/>
            <a:ext cx="7984569" cy="264914"/>
          </a:xfrm>
          <a:prstGeom prst="rect">
            <a:avLst/>
          </a:prstGeom>
          <a:noFill/>
          <a:ln/>
        </p:spPr>
        <p:txBody>
          <a:bodyPr wrap="none" lIns="0" tIns="0" rIns="0" bIns="0" rtlCol="0" anchor="t"/>
          <a:lstStyle/>
          <a:p>
            <a:pPr algn="l" indent="0" marL="0">
              <a:lnSpc>
                <a:spcPts val="2050"/>
              </a:lnSpc>
              <a:buNone/>
            </a:pPr>
            <a:r>
              <a:rPr lang="en-US" sz="1300" dirty="0">
                <a:solidFill>
                  <a:srgbClr val="E5E0DF"/>
                </a:solidFill>
                <a:latin typeface="Roboto Light" pitchFamily="34" charset="0"/>
                <a:ea typeface="Roboto Light" pitchFamily="34" charset="-122"/>
                <a:cs typeface="Roboto Light" pitchFamily="34" charset="-120"/>
              </a:rPr>
              <a:t>Python and Flask, with Flask-CORS for secure cross-origin requests.</a:t>
            </a:r>
            <a:endParaRPr lang="en-US" sz="1300" dirty="0"/>
          </a:p>
        </p:txBody>
      </p:sp>
      <p:pic>
        <p:nvPicPr>
          <p:cNvPr id="10" name="Image 3" descr="preencoded.png">    </p:cNvPr>
          <p:cNvPicPr>
            <a:picLocks noChangeAspect="1"/>
          </p:cNvPicPr>
          <p:nvPr/>
        </p:nvPicPr>
        <p:blipFill>
          <a:blip r:embed="rId4"/>
          <a:stretch>
            <a:fillRect/>
          </a:stretch>
        </p:blipFill>
        <p:spPr>
          <a:xfrm>
            <a:off x="6066115" y="4704755"/>
            <a:ext cx="496848" cy="496848"/>
          </a:xfrm>
          <a:prstGeom prst="rect">
            <a:avLst/>
          </a:prstGeom>
        </p:spPr>
      </p:pic>
      <p:sp>
        <p:nvSpPr>
          <p:cNvPr id="11" name="Text 5"/>
          <p:cNvSpPr/>
          <p:nvPr/>
        </p:nvSpPr>
        <p:spPr>
          <a:xfrm>
            <a:off x="6066115" y="5408533"/>
            <a:ext cx="2070378" cy="258723"/>
          </a:xfrm>
          <a:prstGeom prst="rect">
            <a:avLst/>
          </a:prstGeom>
          <a:noFill/>
          <a:ln/>
        </p:spPr>
        <p:txBody>
          <a:bodyPr wrap="none" lIns="0" tIns="0" rIns="0" bIns="0" rtlCol="0" anchor="t"/>
          <a:lstStyle/>
          <a:p>
            <a:pPr algn="l" indent="0" marL="0">
              <a:lnSpc>
                <a:spcPts val="2000"/>
              </a:lnSpc>
              <a:buNone/>
            </a:pPr>
            <a:r>
              <a:rPr lang="en-US" sz="1600" dirty="0">
                <a:solidFill>
                  <a:srgbClr val="E5E0DF"/>
                </a:solidFill>
                <a:latin typeface="Poppins Light" pitchFamily="34" charset="0"/>
                <a:ea typeface="Poppins Light" pitchFamily="34" charset="-122"/>
                <a:cs typeface="Poppins Light" pitchFamily="34" charset="-120"/>
              </a:rPr>
              <a:t>Data Storage</a:t>
            </a:r>
            <a:endParaRPr lang="en-US" sz="1600" dirty="0"/>
          </a:p>
        </p:txBody>
      </p:sp>
      <p:sp>
        <p:nvSpPr>
          <p:cNvPr id="12" name="Text 6"/>
          <p:cNvSpPr/>
          <p:nvPr/>
        </p:nvSpPr>
        <p:spPr>
          <a:xfrm>
            <a:off x="6066115" y="5766554"/>
            <a:ext cx="7984569" cy="264914"/>
          </a:xfrm>
          <a:prstGeom prst="rect">
            <a:avLst/>
          </a:prstGeom>
          <a:noFill/>
          <a:ln/>
        </p:spPr>
        <p:txBody>
          <a:bodyPr wrap="none" lIns="0" tIns="0" rIns="0" bIns="0" rtlCol="0" anchor="t"/>
          <a:lstStyle/>
          <a:p>
            <a:pPr algn="l" indent="0" marL="0">
              <a:lnSpc>
                <a:spcPts val="2050"/>
              </a:lnSpc>
              <a:buNone/>
            </a:pPr>
            <a:r>
              <a:rPr lang="en-US" sz="1300" dirty="0">
                <a:solidFill>
                  <a:srgbClr val="E5E0DF"/>
                </a:solidFill>
                <a:latin typeface="Roboto Light" pitchFamily="34" charset="0"/>
                <a:ea typeface="Roboto Light" pitchFamily="34" charset="-122"/>
                <a:cs typeface="Roboto Light" pitchFamily="34" charset="-120"/>
              </a:rPr>
              <a:t>Lightweight JSON files simulate database operations for user data.</a:t>
            </a:r>
            <a:endParaRPr lang="en-US" sz="1300" dirty="0"/>
          </a:p>
        </p:txBody>
      </p:sp>
      <p:pic>
        <p:nvPicPr>
          <p:cNvPr id="13" name="Image 4" descr="preencoded.png">    </p:cNvPr>
          <p:cNvPicPr>
            <a:picLocks noChangeAspect="1"/>
          </p:cNvPicPr>
          <p:nvPr/>
        </p:nvPicPr>
        <p:blipFill>
          <a:blip r:embed="rId5"/>
          <a:stretch>
            <a:fillRect/>
          </a:stretch>
        </p:blipFill>
        <p:spPr>
          <a:xfrm>
            <a:off x="6066115" y="6445448"/>
            <a:ext cx="496848" cy="496848"/>
          </a:xfrm>
          <a:prstGeom prst="rect">
            <a:avLst/>
          </a:prstGeom>
        </p:spPr>
      </p:pic>
      <p:sp>
        <p:nvSpPr>
          <p:cNvPr id="14" name="Text 7"/>
          <p:cNvSpPr/>
          <p:nvPr/>
        </p:nvSpPr>
        <p:spPr>
          <a:xfrm>
            <a:off x="6066115" y="7149227"/>
            <a:ext cx="2070378" cy="258723"/>
          </a:xfrm>
          <a:prstGeom prst="rect">
            <a:avLst/>
          </a:prstGeom>
          <a:noFill/>
          <a:ln/>
        </p:spPr>
        <p:txBody>
          <a:bodyPr wrap="none" lIns="0" tIns="0" rIns="0" bIns="0" rtlCol="0" anchor="t"/>
          <a:lstStyle/>
          <a:p>
            <a:pPr algn="l" indent="0" marL="0">
              <a:lnSpc>
                <a:spcPts val="2000"/>
              </a:lnSpc>
              <a:buNone/>
            </a:pPr>
            <a:r>
              <a:rPr lang="en-US" sz="1600" dirty="0">
                <a:solidFill>
                  <a:srgbClr val="E5E0DF"/>
                </a:solidFill>
                <a:latin typeface="Poppins Light" pitchFamily="34" charset="0"/>
                <a:ea typeface="Poppins Light" pitchFamily="34" charset="-122"/>
                <a:cs typeface="Poppins Light" pitchFamily="34" charset="-120"/>
              </a:rPr>
              <a:t>Development Tools</a:t>
            </a:r>
            <a:endParaRPr lang="en-US" sz="1600" dirty="0"/>
          </a:p>
        </p:txBody>
      </p:sp>
      <p:sp>
        <p:nvSpPr>
          <p:cNvPr id="15" name="Text 8"/>
          <p:cNvSpPr/>
          <p:nvPr/>
        </p:nvSpPr>
        <p:spPr>
          <a:xfrm>
            <a:off x="6066115" y="7507248"/>
            <a:ext cx="7984569" cy="264914"/>
          </a:xfrm>
          <a:prstGeom prst="rect">
            <a:avLst/>
          </a:prstGeom>
          <a:noFill/>
          <a:ln/>
        </p:spPr>
        <p:txBody>
          <a:bodyPr wrap="none" lIns="0" tIns="0" rIns="0" bIns="0" rtlCol="0" anchor="t"/>
          <a:lstStyle/>
          <a:p>
            <a:pPr algn="l" indent="0" marL="0">
              <a:lnSpc>
                <a:spcPts val="2050"/>
              </a:lnSpc>
              <a:buNone/>
            </a:pPr>
            <a:r>
              <a:rPr lang="en-US" sz="1300" dirty="0">
                <a:solidFill>
                  <a:srgbClr val="E5E0DF"/>
                </a:solidFill>
                <a:latin typeface="Roboto Light" pitchFamily="34" charset="0"/>
                <a:ea typeface="Roboto Light" pitchFamily="34" charset="-122"/>
                <a:cs typeface="Roboto Light" pitchFamily="34" charset="-120"/>
              </a:rPr>
              <a:t>VS Code for development and GitHub for version control and collaboration.</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497812"/>
            <a:ext cx="6908602" cy="708779"/>
          </a:xfrm>
          <a:prstGeom prst="rect">
            <a:avLst/>
          </a:prstGeom>
          <a:noFill/>
          <a:ln/>
        </p:spPr>
        <p:txBody>
          <a:bodyPr wrap="non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Architecture &amp; Data Flow</a:t>
            </a:r>
            <a:endParaRPr lang="en-US" sz="4450" dirty="0"/>
          </a:p>
        </p:txBody>
      </p:sp>
      <p:sp>
        <p:nvSpPr>
          <p:cNvPr id="4" name="Text 1"/>
          <p:cNvSpPr/>
          <p:nvPr/>
        </p:nvSpPr>
        <p:spPr>
          <a:xfrm>
            <a:off x="793790" y="3546753"/>
            <a:ext cx="7556421" cy="218503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The system architecture separates the frontend, which handles user interaction, from the Flask backend, which manages business logic and data persistence. API routes such as </a:t>
            </a:r>
            <a:pPr algn="l" indent="0" marL="0">
              <a:lnSpc>
                <a:spcPts val="2850"/>
              </a:lnSpc>
              <a:buNone/>
            </a:pPr>
            <a:r>
              <a:rPr lang="en-US" sz="1750" dirty="0">
                <a:solidFill>
                  <a:srgbClr val="E5E0DF"/>
                </a:solidFill>
                <a:highlight>
                  <a:srgbClr val="252528"/>
                </a:highlight>
                <a:latin typeface="Consolas" pitchFamily="34" charset="0"/>
                <a:ea typeface="Consolas" pitchFamily="34" charset="-122"/>
                <a:cs typeface="Consolas" pitchFamily="34" charset="-120"/>
              </a:rPr>
              <a:t>/login</a:t>
            </a:r>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 </a:t>
            </a:r>
            <a:pPr algn="l" indent="0" marL="0">
              <a:lnSpc>
                <a:spcPts val="2850"/>
              </a:lnSpc>
              <a:buNone/>
            </a:pPr>
            <a:r>
              <a:rPr lang="en-US" sz="1750" dirty="0">
                <a:solidFill>
                  <a:srgbClr val="E5E0DF"/>
                </a:solidFill>
                <a:highlight>
                  <a:srgbClr val="252528"/>
                </a:highlight>
                <a:latin typeface="Consolas" pitchFamily="34" charset="0"/>
                <a:ea typeface="Consolas" pitchFamily="34" charset="-122"/>
                <a:cs typeface="Consolas" pitchFamily="34" charset="-120"/>
              </a:rPr>
              <a:t>/chat</a:t>
            </a:r>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 and </a:t>
            </a:r>
            <a:pPr algn="l" indent="0" marL="0">
              <a:lnSpc>
                <a:spcPts val="2850"/>
              </a:lnSpc>
              <a:buNone/>
            </a:pPr>
            <a:r>
              <a:rPr lang="en-US" sz="1750" dirty="0">
                <a:solidFill>
                  <a:srgbClr val="E5E0DF"/>
                </a:solidFill>
                <a:highlight>
                  <a:srgbClr val="252528"/>
                </a:highlight>
                <a:latin typeface="Consolas" pitchFamily="34" charset="0"/>
                <a:ea typeface="Consolas" pitchFamily="34" charset="-122"/>
                <a:cs typeface="Consolas" pitchFamily="34" charset="-120"/>
              </a:rPr>
              <a:t>/history/</a:t>
            </a:r>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 facilitate seamless communication between these layers. The backend interacts directly with JSON files, serving as a lightweight, file-based database for storing and retrieving user and chat data.</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24814"/>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User Interface &amp; Interaction</a:t>
            </a:r>
            <a:endParaRPr lang="en-US" sz="4450" dirty="0"/>
          </a:p>
        </p:txBody>
      </p:sp>
      <p:sp>
        <p:nvSpPr>
          <p:cNvPr id="4" name="Text 1"/>
          <p:cNvSpPr/>
          <p:nvPr/>
        </p:nvSpPr>
        <p:spPr>
          <a:xfrm>
            <a:off x="6280190" y="4082534"/>
            <a:ext cx="7556421" cy="1822132"/>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The chatbot's intuitive user interface allows for easy product inquiries and displays chat history clearly. Users can log in to access their past conversations and seamlessly continue their interactions. The system only responds with product names pre-stored in the </a:t>
            </a:r>
            <a:pPr algn="l" indent="0" marL="0">
              <a:lnSpc>
                <a:spcPts val="2850"/>
              </a:lnSpc>
              <a:buNone/>
            </a:pPr>
            <a:r>
              <a:rPr lang="en-US" sz="1750" dirty="0">
                <a:solidFill>
                  <a:srgbClr val="E5E0DF"/>
                </a:solidFill>
                <a:highlight>
                  <a:srgbClr val="252528"/>
                </a:highlight>
                <a:latin typeface="Consolas" pitchFamily="34" charset="0"/>
                <a:ea typeface="Consolas" pitchFamily="34" charset="-122"/>
                <a:cs typeface="Consolas" pitchFamily="34" charset="-120"/>
              </a:rPr>
              <a:t>products.json</a:t>
            </a:r>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 "} file, ensuring data integrity and consistency.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0655" y="749617"/>
            <a:ext cx="6817757" cy="628769"/>
          </a:xfrm>
          <a:prstGeom prst="rect">
            <a:avLst/>
          </a:prstGeom>
          <a:noFill/>
          <a:ln/>
        </p:spPr>
        <p:txBody>
          <a:bodyPr wrap="none" lIns="0" tIns="0" rIns="0" bIns="0" rtlCol="0" anchor="t"/>
          <a:lstStyle/>
          <a:p>
            <a:pPr algn="l" indent="0" marL="0">
              <a:lnSpc>
                <a:spcPts val="4950"/>
              </a:lnSpc>
              <a:buNone/>
            </a:pPr>
            <a:r>
              <a:rPr lang="en-US" sz="3950" dirty="0">
                <a:solidFill>
                  <a:srgbClr val="F2F2F3"/>
                </a:solidFill>
                <a:latin typeface="Poppins Light" pitchFamily="34" charset="0"/>
                <a:ea typeface="Poppins Light" pitchFamily="34" charset="-122"/>
                <a:cs typeface="Poppins Light" pitchFamily="34" charset="-120"/>
              </a:rPr>
              <a:t>Key Learnings &amp; Takeaways</a:t>
            </a:r>
            <a:endParaRPr lang="en-US" sz="3950" dirty="0"/>
          </a:p>
        </p:txBody>
      </p:sp>
      <p:sp>
        <p:nvSpPr>
          <p:cNvPr id="4" name="Shape 1"/>
          <p:cNvSpPr/>
          <p:nvPr/>
        </p:nvSpPr>
        <p:spPr>
          <a:xfrm>
            <a:off x="6190655" y="1680210"/>
            <a:ext cx="452676" cy="452676"/>
          </a:xfrm>
          <a:prstGeom prst="roundRect">
            <a:avLst>
              <a:gd name="adj" fmla="val 18671"/>
            </a:avLst>
          </a:prstGeom>
          <a:solidFill>
            <a:srgbClr val="3D3D42"/>
          </a:solidFill>
          <a:ln w="7620">
            <a:solidFill>
              <a:srgbClr val="56565B"/>
            </a:solidFill>
            <a:prstDash val="solid"/>
          </a:ln>
        </p:spPr>
      </p:sp>
      <p:sp>
        <p:nvSpPr>
          <p:cNvPr id="5" name="Text 2"/>
          <p:cNvSpPr/>
          <p:nvPr/>
        </p:nvSpPr>
        <p:spPr>
          <a:xfrm>
            <a:off x="6844546" y="1749266"/>
            <a:ext cx="2954417" cy="314444"/>
          </a:xfrm>
          <a:prstGeom prst="rect">
            <a:avLst/>
          </a:prstGeom>
          <a:noFill/>
          <a:ln/>
        </p:spPr>
        <p:txBody>
          <a:bodyPr wrap="none" lIns="0" tIns="0" rIns="0" bIns="0" rtlCol="0" anchor="t"/>
          <a:lstStyle/>
          <a:p>
            <a:pPr algn="l" indent="0" marL="0">
              <a:lnSpc>
                <a:spcPts val="2450"/>
              </a:lnSpc>
              <a:buNone/>
            </a:pPr>
            <a:r>
              <a:rPr lang="en-US" sz="1950" dirty="0">
                <a:solidFill>
                  <a:srgbClr val="E5E0DF"/>
                </a:solidFill>
                <a:latin typeface="Poppins Light" pitchFamily="34" charset="0"/>
                <a:ea typeface="Poppins Light" pitchFamily="34" charset="-122"/>
                <a:cs typeface="Poppins Light" pitchFamily="34" charset="-120"/>
              </a:rPr>
              <a:t>Full-Stack Development</a:t>
            </a:r>
            <a:endParaRPr lang="en-US" sz="1950" dirty="0"/>
          </a:p>
        </p:txBody>
      </p:sp>
      <p:sp>
        <p:nvSpPr>
          <p:cNvPr id="6" name="Text 3"/>
          <p:cNvSpPr/>
          <p:nvPr/>
        </p:nvSpPr>
        <p:spPr>
          <a:xfrm>
            <a:off x="6844546" y="2184440"/>
            <a:ext cx="7081599" cy="643890"/>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Gained comprehensive experience in building and integrating frontend and backend systems.</a:t>
            </a:r>
            <a:endParaRPr lang="en-US" sz="1550" dirty="0"/>
          </a:p>
        </p:txBody>
      </p:sp>
      <p:sp>
        <p:nvSpPr>
          <p:cNvPr id="7" name="Shape 4"/>
          <p:cNvSpPr/>
          <p:nvPr/>
        </p:nvSpPr>
        <p:spPr>
          <a:xfrm>
            <a:off x="6190655" y="3230761"/>
            <a:ext cx="452676" cy="452676"/>
          </a:xfrm>
          <a:prstGeom prst="roundRect">
            <a:avLst>
              <a:gd name="adj" fmla="val 18671"/>
            </a:avLst>
          </a:prstGeom>
          <a:solidFill>
            <a:srgbClr val="3D3D42"/>
          </a:solidFill>
          <a:ln w="7620">
            <a:solidFill>
              <a:srgbClr val="56565B"/>
            </a:solidFill>
            <a:prstDash val="solid"/>
          </a:ln>
        </p:spPr>
      </p:sp>
      <p:sp>
        <p:nvSpPr>
          <p:cNvPr id="8" name="Text 5"/>
          <p:cNvSpPr/>
          <p:nvPr/>
        </p:nvSpPr>
        <p:spPr>
          <a:xfrm>
            <a:off x="6844546" y="3299817"/>
            <a:ext cx="2515433" cy="314444"/>
          </a:xfrm>
          <a:prstGeom prst="rect">
            <a:avLst/>
          </a:prstGeom>
          <a:noFill/>
          <a:ln/>
        </p:spPr>
        <p:txBody>
          <a:bodyPr wrap="none" lIns="0" tIns="0" rIns="0" bIns="0" rtlCol="0" anchor="t"/>
          <a:lstStyle/>
          <a:p>
            <a:pPr algn="l" indent="0" marL="0">
              <a:lnSpc>
                <a:spcPts val="2450"/>
              </a:lnSpc>
              <a:buNone/>
            </a:pPr>
            <a:r>
              <a:rPr lang="en-US" sz="1950" dirty="0">
                <a:solidFill>
                  <a:srgbClr val="E5E0DF"/>
                </a:solidFill>
                <a:latin typeface="Poppins Light" pitchFamily="34" charset="0"/>
                <a:ea typeface="Poppins Light" pitchFamily="34" charset="-122"/>
                <a:cs typeface="Poppins Light" pitchFamily="34" charset="-120"/>
              </a:rPr>
              <a:t>API Interaction</a:t>
            </a:r>
            <a:endParaRPr lang="en-US" sz="1950" dirty="0"/>
          </a:p>
        </p:txBody>
      </p:sp>
      <p:sp>
        <p:nvSpPr>
          <p:cNvPr id="9" name="Text 6"/>
          <p:cNvSpPr/>
          <p:nvPr/>
        </p:nvSpPr>
        <p:spPr>
          <a:xfrm>
            <a:off x="6844546" y="3734991"/>
            <a:ext cx="7081599" cy="643890"/>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Deepened understanding of how frontend and backend communicate through RESTful APIs, particularly with JavaScript's Fetch API.</a:t>
            </a:r>
            <a:endParaRPr lang="en-US" sz="1550" dirty="0"/>
          </a:p>
        </p:txBody>
      </p:sp>
      <p:sp>
        <p:nvSpPr>
          <p:cNvPr id="10" name="Shape 7"/>
          <p:cNvSpPr/>
          <p:nvPr/>
        </p:nvSpPr>
        <p:spPr>
          <a:xfrm>
            <a:off x="6190655" y="4781312"/>
            <a:ext cx="452676" cy="452676"/>
          </a:xfrm>
          <a:prstGeom prst="roundRect">
            <a:avLst>
              <a:gd name="adj" fmla="val 18671"/>
            </a:avLst>
          </a:prstGeom>
          <a:solidFill>
            <a:srgbClr val="3D3D42"/>
          </a:solidFill>
          <a:ln w="7620">
            <a:solidFill>
              <a:srgbClr val="56565B"/>
            </a:solidFill>
            <a:prstDash val="solid"/>
          </a:ln>
        </p:spPr>
      </p:sp>
      <p:sp>
        <p:nvSpPr>
          <p:cNvPr id="11" name="Text 8"/>
          <p:cNvSpPr/>
          <p:nvPr/>
        </p:nvSpPr>
        <p:spPr>
          <a:xfrm>
            <a:off x="6844546" y="4850368"/>
            <a:ext cx="2515433" cy="314444"/>
          </a:xfrm>
          <a:prstGeom prst="rect">
            <a:avLst/>
          </a:prstGeom>
          <a:noFill/>
          <a:ln/>
        </p:spPr>
        <p:txBody>
          <a:bodyPr wrap="none" lIns="0" tIns="0" rIns="0" bIns="0" rtlCol="0" anchor="t"/>
          <a:lstStyle/>
          <a:p>
            <a:pPr algn="l" indent="0" marL="0">
              <a:lnSpc>
                <a:spcPts val="2450"/>
              </a:lnSpc>
              <a:buNone/>
            </a:pPr>
            <a:r>
              <a:rPr lang="en-US" sz="1950" dirty="0">
                <a:solidFill>
                  <a:srgbClr val="E5E0DF"/>
                </a:solidFill>
                <a:latin typeface="Poppins Light" pitchFamily="34" charset="0"/>
                <a:ea typeface="Poppins Light" pitchFamily="34" charset="-122"/>
                <a:cs typeface="Poppins Light" pitchFamily="34" charset="-120"/>
              </a:rPr>
              <a:t>Data Persistence</a:t>
            </a:r>
            <a:endParaRPr lang="en-US" sz="1950" dirty="0"/>
          </a:p>
        </p:txBody>
      </p:sp>
      <p:sp>
        <p:nvSpPr>
          <p:cNvPr id="12" name="Text 9"/>
          <p:cNvSpPr/>
          <p:nvPr/>
        </p:nvSpPr>
        <p:spPr>
          <a:xfrm>
            <a:off x="6844546" y="5285542"/>
            <a:ext cx="7081599" cy="643890"/>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Learned to manage manual user authentication and persist user data using JSON files.</a:t>
            </a:r>
            <a:endParaRPr lang="en-US" sz="1550" dirty="0"/>
          </a:p>
        </p:txBody>
      </p:sp>
      <p:sp>
        <p:nvSpPr>
          <p:cNvPr id="13" name="Shape 10"/>
          <p:cNvSpPr/>
          <p:nvPr/>
        </p:nvSpPr>
        <p:spPr>
          <a:xfrm>
            <a:off x="6190655" y="6331863"/>
            <a:ext cx="452676" cy="452676"/>
          </a:xfrm>
          <a:prstGeom prst="roundRect">
            <a:avLst>
              <a:gd name="adj" fmla="val 18671"/>
            </a:avLst>
          </a:prstGeom>
          <a:solidFill>
            <a:srgbClr val="3D3D42"/>
          </a:solidFill>
          <a:ln w="7620">
            <a:solidFill>
              <a:srgbClr val="56565B"/>
            </a:solidFill>
            <a:prstDash val="solid"/>
          </a:ln>
        </p:spPr>
      </p:sp>
      <p:sp>
        <p:nvSpPr>
          <p:cNvPr id="14" name="Text 11"/>
          <p:cNvSpPr/>
          <p:nvPr/>
        </p:nvSpPr>
        <p:spPr>
          <a:xfrm>
            <a:off x="6844546" y="6400919"/>
            <a:ext cx="2620804" cy="314444"/>
          </a:xfrm>
          <a:prstGeom prst="rect">
            <a:avLst/>
          </a:prstGeom>
          <a:noFill/>
          <a:ln/>
        </p:spPr>
        <p:txBody>
          <a:bodyPr wrap="none" lIns="0" tIns="0" rIns="0" bIns="0" rtlCol="0" anchor="t"/>
          <a:lstStyle/>
          <a:p>
            <a:pPr algn="l" indent="0" marL="0">
              <a:lnSpc>
                <a:spcPts val="2450"/>
              </a:lnSpc>
              <a:buNone/>
            </a:pPr>
            <a:r>
              <a:rPr lang="en-US" sz="1950" dirty="0">
                <a:solidFill>
                  <a:srgbClr val="E5E0DF"/>
                </a:solidFill>
                <a:latin typeface="Poppins Light" pitchFamily="34" charset="0"/>
                <a:ea typeface="Poppins Light" pitchFamily="34" charset="-122"/>
                <a:cs typeface="Poppins Light" pitchFamily="34" charset="-120"/>
              </a:rPr>
              <a:t>Project Management</a:t>
            </a:r>
            <a:endParaRPr lang="en-US" sz="1950" dirty="0"/>
          </a:p>
        </p:txBody>
      </p:sp>
      <p:sp>
        <p:nvSpPr>
          <p:cNvPr id="15" name="Text 12"/>
          <p:cNvSpPr/>
          <p:nvPr/>
        </p:nvSpPr>
        <p:spPr>
          <a:xfrm>
            <a:off x="6844546" y="6836093"/>
            <a:ext cx="7081599" cy="643890"/>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Enhanced skills in project structuring, GitHub for version control, and professional documentation.</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26262"/>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Conclusion &amp; Future Outlook</a:t>
            </a:r>
            <a:endParaRPr lang="en-US" sz="4450" dirty="0"/>
          </a:p>
        </p:txBody>
      </p:sp>
      <p:sp>
        <p:nvSpPr>
          <p:cNvPr id="4" name="Text 1"/>
          <p:cNvSpPr/>
          <p:nvPr/>
        </p:nvSpPr>
        <p:spPr>
          <a:xfrm>
            <a:off x="6280190" y="3283982"/>
            <a:ext cx="7556421" cy="254031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This e-commerce chatbot project provided invaluable practical experience in full-stack web development, bridging theoretical knowledge with real-world application. It underscored the importance of seamless frontend-backend integration and robust data management. I am grateful to Uplyft.ai for this challenging and insightful internship opportunity, which has significantly boosted my problem-solving abilities and prepared me for collaborative team environments.</a:t>
            </a:r>
            <a:endParaRPr lang="en-US" sz="1750" dirty="0"/>
          </a:p>
        </p:txBody>
      </p:sp>
      <p:pic>
        <p:nvPicPr>
          <p:cNvPr id="5" name="Image 1" descr="preencoded.png">
            <a:hlinkClick r:id="rId3" tooltip=""/>
          </p:cNvPr>
          <p:cNvPicPr>
            <a:picLocks noChangeAspect="1"/>
          </p:cNvPicPr>
          <p:nvPr/>
        </p:nvPicPr>
        <p:blipFill>
          <a:blip r:embed="rId2"/>
          <a:stretch>
            <a:fillRect/>
          </a:stretch>
        </p:blipFill>
        <p:spPr>
          <a:xfrm>
            <a:off x="6280190" y="6079450"/>
            <a:ext cx="2020848" cy="62376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2025-06-27T15:03:03Z</dcterms:created>
  <dcterms:modified xsi:type="dcterms:W3CDTF">2025-06-27T15:03:03Z</dcterms:modified>
</cp:coreProperties>
</file>